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Arimo" charset="1" panose="020B0604020202020204"/>
      <p:regular r:id="rId13"/>
    </p:embeddedFont>
    <p:embeddedFont>
      <p:font typeface="Arimo Bold" charset="1" panose="020B0704020202020204"/>
      <p:regular r:id="rId14"/>
    </p:embeddedFont>
    <p:embeddedFont>
      <p:font typeface="Prompt Medium" charset="1" panose="000006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4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2623205" y="6908015"/>
            <a:ext cx="6137949" cy="4681971"/>
          </a:xfrm>
          <a:custGeom>
            <a:avLst/>
            <a:gdLst/>
            <a:ahLst/>
            <a:cxnLst/>
            <a:rect r="r" b="b" t="t" l="l"/>
            <a:pathLst>
              <a:path h="4681971" w="6137949">
                <a:moveTo>
                  <a:pt x="6137949" y="0"/>
                </a:moveTo>
                <a:lnTo>
                  <a:pt x="0" y="0"/>
                </a:lnTo>
                <a:lnTo>
                  <a:pt x="0" y="4681971"/>
                </a:lnTo>
                <a:lnTo>
                  <a:pt x="6137949" y="4681971"/>
                </a:lnTo>
                <a:lnTo>
                  <a:pt x="6137949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348884" y="6688622"/>
            <a:ext cx="3261986" cy="3566954"/>
          </a:xfrm>
          <a:custGeom>
            <a:avLst/>
            <a:gdLst/>
            <a:ahLst/>
            <a:cxnLst/>
            <a:rect r="r" b="b" t="t" l="l"/>
            <a:pathLst>
              <a:path h="3566954" w="3261986">
                <a:moveTo>
                  <a:pt x="0" y="0"/>
                </a:moveTo>
                <a:lnTo>
                  <a:pt x="3261986" y="0"/>
                </a:lnTo>
                <a:lnTo>
                  <a:pt x="3261986" y="3566954"/>
                </a:lnTo>
                <a:lnTo>
                  <a:pt x="0" y="3566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11" t="0" r="-5711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05243" y="6539559"/>
            <a:ext cx="3600902" cy="5523455"/>
          </a:xfrm>
          <a:custGeom>
            <a:avLst/>
            <a:gdLst/>
            <a:ahLst/>
            <a:cxnLst/>
            <a:rect r="r" b="b" t="t" l="l"/>
            <a:pathLst>
              <a:path h="5523455" w="3600902">
                <a:moveTo>
                  <a:pt x="0" y="0"/>
                </a:moveTo>
                <a:lnTo>
                  <a:pt x="3600903" y="0"/>
                </a:lnTo>
                <a:lnTo>
                  <a:pt x="3600903" y="5523454"/>
                </a:lnTo>
                <a:lnTo>
                  <a:pt x="0" y="55234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32" t="-43442" r="-40744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98483" y="6688622"/>
            <a:ext cx="3142621" cy="3983366"/>
          </a:xfrm>
          <a:custGeom>
            <a:avLst/>
            <a:gdLst/>
            <a:ahLst/>
            <a:cxnLst/>
            <a:rect r="r" b="b" t="t" l="l"/>
            <a:pathLst>
              <a:path h="3983366" w="3142621">
                <a:moveTo>
                  <a:pt x="0" y="0"/>
                </a:moveTo>
                <a:lnTo>
                  <a:pt x="3142621" y="0"/>
                </a:lnTo>
                <a:lnTo>
                  <a:pt x="3142621" y="3983366"/>
                </a:lnTo>
                <a:lnTo>
                  <a:pt x="0" y="39833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65665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41119" y="6908015"/>
            <a:ext cx="4478331" cy="7796150"/>
          </a:xfrm>
          <a:custGeom>
            <a:avLst/>
            <a:gdLst/>
            <a:ahLst/>
            <a:cxnLst/>
            <a:rect r="r" b="b" t="t" l="l"/>
            <a:pathLst>
              <a:path h="7796150" w="4478331">
                <a:moveTo>
                  <a:pt x="0" y="0"/>
                </a:moveTo>
                <a:lnTo>
                  <a:pt x="4478332" y="0"/>
                </a:lnTo>
                <a:lnTo>
                  <a:pt x="4478332" y="7796150"/>
                </a:lnTo>
                <a:lnTo>
                  <a:pt x="0" y="77961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0842" t="-33902" r="-24755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27927" y="6312145"/>
            <a:ext cx="4524108" cy="5428930"/>
          </a:xfrm>
          <a:custGeom>
            <a:avLst/>
            <a:gdLst/>
            <a:ahLst/>
            <a:cxnLst/>
            <a:rect r="r" b="b" t="t" l="l"/>
            <a:pathLst>
              <a:path h="5428930" w="4524108">
                <a:moveTo>
                  <a:pt x="0" y="0"/>
                </a:moveTo>
                <a:lnTo>
                  <a:pt x="4524108" y="0"/>
                </a:lnTo>
                <a:lnTo>
                  <a:pt x="4524108" y="5428930"/>
                </a:lnTo>
                <a:lnTo>
                  <a:pt x="0" y="54289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63678" y="5714178"/>
            <a:ext cx="3128498" cy="4589353"/>
          </a:xfrm>
          <a:custGeom>
            <a:avLst/>
            <a:gdLst/>
            <a:ahLst/>
            <a:cxnLst/>
            <a:rect r="r" b="b" t="t" l="l"/>
            <a:pathLst>
              <a:path h="4589353" w="3128498">
                <a:moveTo>
                  <a:pt x="0" y="0"/>
                </a:moveTo>
                <a:lnTo>
                  <a:pt x="3128498" y="0"/>
                </a:lnTo>
                <a:lnTo>
                  <a:pt x="3128498" y="4589353"/>
                </a:lnTo>
                <a:lnTo>
                  <a:pt x="0" y="45893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45770" y="5957535"/>
            <a:ext cx="4926170" cy="4345996"/>
          </a:xfrm>
          <a:custGeom>
            <a:avLst/>
            <a:gdLst/>
            <a:ahLst/>
            <a:cxnLst/>
            <a:rect r="r" b="b" t="t" l="l"/>
            <a:pathLst>
              <a:path h="4345996" w="4926170">
                <a:moveTo>
                  <a:pt x="0" y="0"/>
                </a:moveTo>
                <a:lnTo>
                  <a:pt x="4926169" y="0"/>
                </a:lnTo>
                <a:lnTo>
                  <a:pt x="4926169" y="4345996"/>
                </a:lnTo>
                <a:lnTo>
                  <a:pt x="0" y="4345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-6981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0" y="1205481"/>
            <a:ext cx="18865056" cy="3464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88"/>
              </a:lnSpc>
            </a:pPr>
            <a:r>
              <a:rPr lang="en-US" sz="9848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Кафедра </a:t>
            </a:r>
          </a:p>
          <a:p>
            <a:pPr algn="ctr">
              <a:lnSpc>
                <a:spcPts val="13788"/>
              </a:lnSpc>
            </a:pPr>
            <a:r>
              <a:rPr lang="en-US" sz="9848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СПЕЦІАЛЬНА ОСВІТА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423273" y="778456"/>
            <a:ext cx="10228762" cy="358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9"/>
              </a:lnSpc>
            </a:pPr>
            <a:r>
              <a:rPr lang="en-US" sz="2599" spc="-103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ФАКУЛЬТЕТ УПРАВЛІННЯ ФІЗИЧНОЮ КУЛЬТУРОЮ ТА СПОРТОМ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5770" y="244083"/>
            <a:ext cx="2836216" cy="135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b="true" sz="1884" spc="37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НАЦІОНАЛЬНИЙ УНІВЕРСИТЕТ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2136" y="2252729"/>
            <a:ext cx="2779542" cy="110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b="true" sz="1884" spc="37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ЗАПОРІЗЬКА ПОЛІТЕХНІКА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07815" y="860637"/>
            <a:ext cx="1912126" cy="1831363"/>
          </a:xfrm>
          <a:custGeom>
            <a:avLst/>
            <a:gdLst/>
            <a:ahLst/>
            <a:cxnLst/>
            <a:rect r="r" b="b" t="t" l="l"/>
            <a:pathLst>
              <a:path h="1831363" w="1912126">
                <a:moveTo>
                  <a:pt x="0" y="0"/>
                </a:moveTo>
                <a:lnTo>
                  <a:pt x="1912126" y="0"/>
                </a:lnTo>
                <a:lnTo>
                  <a:pt x="1912126" y="1831362"/>
                </a:lnTo>
                <a:lnTo>
                  <a:pt x="0" y="18313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4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40426" y="6910323"/>
            <a:ext cx="5778270" cy="577827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860435" y="6652077"/>
            <a:ext cx="5778270" cy="5778270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5C3DE">
                <a:alpha val="62745"/>
              </a:srgbClr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3931471" y="-352520"/>
            <a:ext cx="4658567" cy="4316168"/>
          </a:xfrm>
          <a:prstGeom prst="rect">
            <a:avLst/>
          </a:prstGeom>
          <a:solidFill>
            <a:srgbClr val="A5C3DE">
              <a:alpha val="24706"/>
            </a:srgbClr>
          </a:solidFill>
        </p:spPr>
      </p:sp>
      <p:grpSp>
        <p:nvGrpSpPr>
          <p:cNvPr name="Group 7" id="7"/>
          <p:cNvGrpSpPr/>
          <p:nvPr/>
        </p:nvGrpSpPr>
        <p:grpSpPr>
          <a:xfrm rot="0">
            <a:off x="10963346" y="-3889019"/>
            <a:ext cx="5778270" cy="577827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45770" y="244083"/>
            <a:ext cx="2836216" cy="135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b="true" sz="1884" spc="37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НАЦІОНАЛЬНИЙ УНІВЕРСИТЕТ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72136" y="2252729"/>
            <a:ext cx="2779542" cy="1105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38"/>
              </a:lnSpc>
            </a:pPr>
            <a:r>
              <a:rPr lang="en-US" b="true" sz="1884" spc="37">
                <a:solidFill>
                  <a:srgbClr val="FFFFFF"/>
                </a:solidFill>
                <a:latin typeface="Prompt Medium"/>
                <a:ea typeface="Prompt Medium"/>
                <a:cs typeface="Prompt Medium"/>
                <a:sym typeface="Prompt Medium"/>
              </a:rPr>
              <a:t>ЗАПОРІЗЬКА ПОЛІТЕХНІКА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07815" y="860637"/>
            <a:ext cx="1912126" cy="1831363"/>
          </a:xfrm>
          <a:custGeom>
            <a:avLst/>
            <a:gdLst/>
            <a:ahLst/>
            <a:cxnLst/>
            <a:rect r="r" b="b" t="t" l="l"/>
            <a:pathLst>
              <a:path h="1831363" w="1912126">
                <a:moveTo>
                  <a:pt x="0" y="0"/>
                </a:moveTo>
                <a:lnTo>
                  <a:pt x="1912126" y="0"/>
                </a:lnTo>
                <a:lnTo>
                  <a:pt x="1912126" y="1831362"/>
                </a:lnTo>
                <a:lnTo>
                  <a:pt x="0" y="1831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229155" y="-494595"/>
            <a:ext cx="7360883" cy="10294053"/>
            <a:chOff x="0" y="0"/>
            <a:chExt cx="939589" cy="131399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39588" cy="1313996"/>
            </a:xfrm>
            <a:custGeom>
              <a:avLst/>
              <a:gdLst/>
              <a:ahLst/>
              <a:cxnLst/>
              <a:rect r="r" b="b" t="t" l="l"/>
              <a:pathLst>
                <a:path h="1313996" w="939588">
                  <a:moveTo>
                    <a:pt x="24191" y="0"/>
                  </a:moveTo>
                  <a:lnTo>
                    <a:pt x="915398" y="0"/>
                  </a:lnTo>
                  <a:cubicBezTo>
                    <a:pt x="921814" y="0"/>
                    <a:pt x="927967" y="2549"/>
                    <a:pt x="932503" y="7085"/>
                  </a:cubicBezTo>
                  <a:cubicBezTo>
                    <a:pt x="937040" y="11622"/>
                    <a:pt x="939588" y="17775"/>
                    <a:pt x="939588" y="24191"/>
                  </a:cubicBezTo>
                  <a:lnTo>
                    <a:pt x="939588" y="1289806"/>
                  </a:lnTo>
                  <a:cubicBezTo>
                    <a:pt x="939588" y="1303166"/>
                    <a:pt x="928758" y="1313996"/>
                    <a:pt x="915398" y="1313996"/>
                  </a:cubicBezTo>
                  <a:lnTo>
                    <a:pt x="24191" y="1313996"/>
                  </a:lnTo>
                  <a:cubicBezTo>
                    <a:pt x="17775" y="1313996"/>
                    <a:pt x="11622" y="1311448"/>
                    <a:pt x="7085" y="1306911"/>
                  </a:cubicBezTo>
                  <a:cubicBezTo>
                    <a:pt x="2549" y="1302375"/>
                    <a:pt x="0" y="1296222"/>
                    <a:pt x="0" y="1289806"/>
                  </a:cubicBezTo>
                  <a:lnTo>
                    <a:pt x="0" y="24191"/>
                  </a:lnTo>
                  <a:cubicBezTo>
                    <a:pt x="0" y="17775"/>
                    <a:pt x="2549" y="11622"/>
                    <a:pt x="7085" y="7085"/>
                  </a:cubicBezTo>
                  <a:cubicBezTo>
                    <a:pt x="11622" y="2549"/>
                    <a:pt x="17775" y="0"/>
                    <a:pt x="24191" y="0"/>
                  </a:cubicBezTo>
                  <a:close/>
                </a:path>
              </a:pathLst>
            </a:custGeom>
            <a:blipFill>
              <a:blip r:embed="rId3"/>
              <a:stretch>
                <a:fillRect l="-80841" t="-9095" r="-41836" b="-10325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07815" y="3600450"/>
            <a:ext cx="10803073" cy="3086100"/>
            <a:chOff x="0" y="0"/>
            <a:chExt cx="2845254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845254" cy="812800"/>
            </a:xfrm>
            <a:custGeom>
              <a:avLst/>
              <a:gdLst/>
              <a:ahLst/>
              <a:cxnLst/>
              <a:rect r="r" b="b" t="t" l="l"/>
              <a:pathLst>
                <a:path h="812800" w="2845254">
                  <a:moveTo>
                    <a:pt x="36549" y="0"/>
                  </a:moveTo>
                  <a:lnTo>
                    <a:pt x="2808705" y="0"/>
                  </a:lnTo>
                  <a:cubicBezTo>
                    <a:pt x="2828891" y="0"/>
                    <a:pt x="2845254" y="16363"/>
                    <a:pt x="2845254" y="36549"/>
                  </a:cubicBezTo>
                  <a:lnTo>
                    <a:pt x="2845254" y="776251"/>
                  </a:lnTo>
                  <a:cubicBezTo>
                    <a:pt x="2845254" y="796437"/>
                    <a:pt x="2828891" y="812800"/>
                    <a:pt x="2808705" y="812800"/>
                  </a:cubicBezTo>
                  <a:lnTo>
                    <a:pt x="36549" y="812800"/>
                  </a:lnTo>
                  <a:cubicBezTo>
                    <a:pt x="16363" y="812800"/>
                    <a:pt x="0" y="796437"/>
                    <a:pt x="0" y="776251"/>
                  </a:cubicBezTo>
                  <a:lnTo>
                    <a:pt x="0" y="36549"/>
                  </a:lnTo>
                  <a:cubicBezTo>
                    <a:pt x="0" y="16363"/>
                    <a:pt x="16363" y="0"/>
                    <a:pt x="36549" y="0"/>
                  </a:cubicBezTo>
                  <a:close/>
                </a:path>
              </a:pathLst>
            </a:custGeom>
            <a:solidFill>
              <a:srgbClr val="FFFFFF">
                <a:alpha val="95686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845254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38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90143" y="3831512"/>
            <a:ext cx="10438417" cy="2566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21"/>
              </a:lnSpc>
              <a:spcBef>
                <a:spcPct val="0"/>
              </a:spcBef>
            </a:pPr>
            <a:r>
              <a:rPr lang="en-US" b="true" sz="2443" spc="48">
                <a:solidFill>
                  <a:srgbClr val="1264AB"/>
                </a:solidFill>
                <a:latin typeface="Arimo Bold"/>
                <a:ea typeface="Arimo Bold"/>
                <a:cs typeface="Arimo Bold"/>
                <a:sym typeface="Arimo Bold"/>
              </a:rPr>
              <a:t>ЛАСКАВО ПРОСИМО НА КАФЕДРУ СПЕЦІАЛЬНОЇ ОСВІТИ! НАША МІСІЯ — ГОТУВАТИ ВИСОКОКВАЛІФІКОВАНИХ ФАХІВЦІВ І ФАХІВЧИНЬ, ЗДАТНИХ ПРАЦЮВАТИ З ДІТЬМИ ТА ДОРОСЛИМИ З ОСОБЛИВИМИ ОСВІТНІМИ ПОТРЕБАМИ, ПОРУШЕННЯМИ ПСИХОФІЗИЧНОГО РОЗВИТКУ, СПРИЯЮЧИ ЇХНЬОМУ РОЗВИТКУ, СОЦІАЛІЗАЦІЇ ТА ІНТЕГРАЦІЇ В СУСПІЛЬСТВО.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7422" y="-293512"/>
            <a:ext cx="4018957" cy="4795875"/>
          </a:xfrm>
          <a:prstGeom prst="rect">
            <a:avLst/>
          </a:prstGeom>
          <a:solidFill>
            <a:srgbClr val="A5C3DE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2078696" y="-3050676"/>
            <a:ext cx="5778270" cy="577827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64AB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321764" y="4925912"/>
            <a:ext cx="865096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17"/>
              </a:lnSpc>
            </a:pPr>
            <a:r>
              <a:rPr lang="en-US" b="true" sz="2764" spc="55">
                <a:solidFill>
                  <a:srgbClr val="1264AB"/>
                </a:solidFill>
                <a:latin typeface="Arimo Bold"/>
                <a:ea typeface="Arimo Bold"/>
                <a:cs typeface="Arimo Bold"/>
                <a:sym typeface="Arimo Bold"/>
              </a:rPr>
              <a:t>Каф</a:t>
            </a:r>
            <a:r>
              <a:rPr lang="en-US" b="true" sz="2764" spc="55">
                <a:solidFill>
                  <a:srgbClr val="1264AB"/>
                </a:solidFill>
                <a:latin typeface="Arimo Bold"/>
                <a:ea typeface="Arimo Bold"/>
                <a:cs typeface="Arimo Bold"/>
                <a:sym typeface="Arimo Bold"/>
              </a:rPr>
              <a:t>едра об’єднує досвідчених викладачів, науковців і практиків, які поєднують глибокі теоретичні знання з сучасними методами роботи у сфері інклюзивної та спеціальної освіти.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10186066" y="-241492"/>
            <a:ext cx="8380677" cy="10769984"/>
          </a:xfrm>
          <a:prstGeom prst="rect">
            <a:avLst/>
          </a:prstGeom>
          <a:solidFill>
            <a:srgbClr val="1264AB"/>
          </a:solidFill>
        </p:spPr>
      </p:sp>
      <p:grpSp>
        <p:nvGrpSpPr>
          <p:cNvPr name="Group 7" id="7"/>
          <p:cNvGrpSpPr/>
          <p:nvPr/>
        </p:nvGrpSpPr>
        <p:grpSpPr>
          <a:xfrm rot="0">
            <a:off x="9144000" y="1162406"/>
            <a:ext cx="8115300" cy="2084132"/>
            <a:chOff x="0" y="0"/>
            <a:chExt cx="10820400" cy="2778843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778843" cy="2778843"/>
              <a:chOff x="0" y="0"/>
              <a:chExt cx="6350000" cy="6350000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5C3DE"/>
              </a:solidFill>
            </p:spPr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519048" y="519048"/>
              <a:ext cx="1740746" cy="1740746"/>
            </a:xfrm>
            <a:custGeom>
              <a:avLst/>
              <a:gdLst/>
              <a:ahLst/>
              <a:cxnLst/>
              <a:rect r="r" b="b" t="t" l="l"/>
              <a:pathLst>
                <a:path h="1740746" w="1740746">
                  <a:moveTo>
                    <a:pt x="0" y="0"/>
                  </a:moveTo>
                  <a:lnTo>
                    <a:pt x="1740747" y="0"/>
                  </a:lnTo>
                  <a:lnTo>
                    <a:pt x="1740747" y="1740747"/>
                  </a:lnTo>
                  <a:lnTo>
                    <a:pt x="0" y="1740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3964890" y="979847"/>
              <a:ext cx="685551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spc="30">
                  <a:solidFill>
                    <a:srgbClr val="FEFEFE"/>
                  </a:solidFill>
                  <a:latin typeface="Arimo"/>
                  <a:ea typeface="Arimo"/>
                  <a:cs typeface="Arimo"/>
                  <a:sym typeface="Arimo"/>
                </a:rPr>
                <a:t>Спільнота практиків 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144000" y="4106164"/>
            <a:ext cx="8115300" cy="2084132"/>
            <a:chOff x="0" y="0"/>
            <a:chExt cx="10820400" cy="277884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2778843" cy="2778843"/>
              <a:chOff x="0" y="0"/>
              <a:chExt cx="6350000" cy="63500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5C3DE"/>
              </a:solidFill>
            </p:spPr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565630" y="565630"/>
              <a:ext cx="1647584" cy="1647584"/>
            </a:xfrm>
            <a:custGeom>
              <a:avLst/>
              <a:gdLst/>
              <a:ahLst/>
              <a:cxnLst/>
              <a:rect r="r" b="b" t="t" l="l"/>
              <a:pathLst>
                <a:path h="1647584" w="1647584">
                  <a:moveTo>
                    <a:pt x="0" y="0"/>
                  </a:moveTo>
                  <a:lnTo>
                    <a:pt x="1647583" y="0"/>
                  </a:lnTo>
                  <a:lnTo>
                    <a:pt x="1647583" y="1647583"/>
                  </a:lnTo>
                  <a:lnTo>
                    <a:pt x="0" y="16475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964890" y="979847"/>
              <a:ext cx="685551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spc="30">
                  <a:solidFill>
                    <a:srgbClr val="FEFEFE"/>
                  </a:solidFill>
                  <a:latin typeface="Arimo"/>
                  <a:ea typeface="Arimo"/>
                  <a:cs typeface="Arimo"/>
                  <a:sym typeface="Arimo"/>
                </a:rPr>
                <a:t>Інноваційні підходи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144000" y="7040462"/>
            <a:ext cx="8115300" cy="2084132"/>
            <a:chOff x="0" y="0"/>
            <a:chExt cx="10820400" cy="2778843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0" y="0"/>
              <a:ext cx="2778843" cy="2778843"/>
              <a:chOff x="0" y="0"/>
              <a:chExt cx="6350000" cy="63500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5C3DE"/>
              </a:solidFill>
            </p:spPr>
          </p:sp>
        </p:grpSp>
        <p:sp>
          <p:nvSpPr>
            <p:cNvPr name="Freeform 20" id="20"/>
            <p:cNvSpPr/>
            <p:nvPr/>
          </p:nvSpPr>
          <p:spPr>
            <a:xfrm flipH="false" flipV="false" rot="0">
              <a:off x="760812" y="773385"/>
              <a:ext cx="1257218" cy="1232074"/>
            </a:xfrm>
            <a:custGeom>
              <a:avLst/>
              <a:gdLst/>
              <a:ahLst/>
              <a:cxnLst/>
              <a:rect r="r" b="b" t="t" l="l"/>
              <a:pathLst>
                <a:path h="1232074" w="1257218">
                  <a:moveTo>
                    <a:pt x="0" y="0"/>
                  </a:moveTo>
                  <a:lnTo>
                    <a:pt x="1257219" y="0"/>
                  </a:lnTo>
                  <a:lnTo>
                    <a:pt x="1257219" y="1232073"/>
                  </a:lnTo>
                  <a:lnTo>
                    <a:pt x="0" y="12320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3964890" y="979847"/>
              <a:ext cx="6855510" cy="714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spc="30">
                  <a:solidFill>
                    <a:srgbClr val="FEFEFE"/>
                  </a:solidFill>
                  <a:latin typeface="Arimo"/>
                  <a:ea typeface="Arimo"/>
                  <a:cs typeface="Arimo"/>
                  <a:sym typeface="Arimo"/>
                </a:rPr>
                <a:t>Працевлаштування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1264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615808"/>
            <a:ext cx="13416642" cy="98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09"/>
              </a:lnSpc>
            </a:pPr>
            <a:r>
              <a:rPr lang="en-US" b="true" sz="6500" spc="117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ЩО </a:t>
            </a:r>
            <a:r>
              <a:rPr lang="en-US" b="true" sz="6500" spc="117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ВИ ОТРИМАЄТЕ?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992953" y="7362299"/>
            <a:ext cx="5601651" cy="16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Можливос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ті академічної мобільності та стажувань у провідних підприєствах 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9319702" y="7469633"/>
            <a:ext cx="206278" cy="1547457"/>
          </a:xfrm>
          <a:prstGeom prst="rect">
            <a:avLst/>
          </a:prstGeom>
          <a:solidFill>
            <a:srgbClr val="A5C3DE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9815099" y="4081462"/>
            <a:ext cx="5601651" cy="16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99"/>
              </a:lnSpc>
            </a:pP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Досвід п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ра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ктично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ї 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р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об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от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и 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з діть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м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и та дорослими з мовленнєвими порушеннями </a:t>
            </a:r>
          </a:p>
        </p:txBody>
      </p:sp>
      <p:sp>
        <p:nvSpPr>
          <p:cNvPr name="AutoShape 6" id="6"/>
          <p:cNvSpPr/>
          <p:nvPr/>
        </p:nvSpPr>
        <p:spPr>
          <a:xfrm rot="0">
            <a:off x="9319702" y="4238363"/>
            <a:ext cx="206278" cy="1547457"/>
          </a:xfrm>
          <a:prstGeom prst="rect">
            <a:avLst/>
          </a:prstGeom>
          <a:solidFill>
            <a:srgbClr val="A5C3DE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643123" y="7281054"/>
            <a:ext cx="5601651" cy="16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Н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а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в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и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ч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к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и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 використ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ання с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у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ч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а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сних 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т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ехнологій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і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кор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екці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йних методик</a:t>
            </a:r>
          </a:p>
        </p:txBody>
      </p:sp>
      <p:sp>
        <p:nvSpPr>
          <p:cNvPr name="AutoShape 8" id="8"/>
          <p:cNvSpPr/>
          <p:nvPr/>
        </p:nvSpPr>
        <p:spPr>
          <a:xfrm rot="0">
            <a:off x="1028700" y="7484130"/>
            <a:ext cx="189338" cy="1547457"/>
          </a:xfrm>
          <a:prstGeom prst="rect">
            <a:avLst/>
          </a:prstGeom>
          <a:solidFill>
            <a:srgbClr val="A5C3DE"/>
          </a:solidFill>
        </p:spPr>
      </p:sp>
      <p:sp>
        <p:nvSpPr>
          <p:cNvPr name="TextBox 9" id="9"/>
          <p:cNvSpPr txBox="true"/>
          <p:nvPr/>
        </p:nvSpPr>
        <p:spPr>
          <a:xfrm rot="0">
            <a:off x="1643123" y="4164021"/>
            <a:ext cx="5601651" cy="166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Ґ</a:t>
            </a:r>
            <a:r>
              <a:rPr lang="en-US" sz="2999" spc="29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рунтовну педагогічну, психологічну та методичну підготовку</a:t>
            </a:r>
          </a:p>
        </p:txBody>
      </p:sp>
      <p:sp>
        <p:nvSpPr>
          <p:cNvPr name="AutoShape 10" id="10"/>
          <p:cNvSpPr/>
          <p:nvPr/>
        </p:nvSpPr>
        <p:spPr>
          <a:xfrm rot="0">
            <a:off x="1028700" y="4238363"/>
            <a:ext cx="189338" cy="1547457"/>
          </a:xfrm>
          <a:prstGeom prst="rect">
            <a:avLst/>
          </a:prstGeom>
          <a:solidFill>
            <a:srgbClr val="A5C3DE"/>
          </a:solidFill>
        </p:spPr>
      </p:sp>
      <p:sp>
        <p:nvSpPr>
          <p:cNvPr name="AutoShape 11" id="11"/>
          <p:cNvSpPr/>
          <p:nvPr/>
        </p:nvSpPr>
        <p:spPr>
          <a:xfrm rot="0">
            <a:off x="16028562" y="-119032"/>
            <a:ext cx="2259438" cy="10525065"/>
          </a:xfrm>
          <a:prstGeom prst="rect">
            <a:avLst/>
          </a:prstGeom>
          <a:solidFill>
            <a:srgbClr val="FEFEFE"/>
          </a:solidFill>
        </p:spPr>
      </p:sp>
      <p:grpSp>
        <p:nvGrpSpPr>
          <p:cNvPr name="Group 12" id="12"/>
          <p:cNvGrpSpPr/>
          <p:nvPr/>
        </p:nvGrpSpPr>
        <p:grpSpPr>
          <a:xfrm rot="0">
            <a:off x="16889060" y="5531346"/>
            <a:ext cx="5424032" cy="5424032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64AB"/>
            </a:solidFill>
          </p:spPr>
        </p:sp>
      </p:grpSp>
      <p:sp>
        <p:nvSpPr>
          <p:cNvPr name="AutoShape 14" id="14"/>
          <p:cNvSpPr/>
          <p:nvPr/>
        </p:nvSpPr>
        <p:spPr>
          <a:xfrm rot="0">
            <a:off x="16889060" y="-258744"/>
            <a:ext cx="1762557" cy="4511604"/>
          </a:xfrm>
          <a:prstGeom prst="rect">
            <a:avLst/>
          </a:prstGeom>
          <a:solidFill>
            <a:srgbClr val="A5C3DE"/>
          </a:solid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4093363" y="-256450"/>
            <a:ext cx="4480897" cy="5399950"/>
          </a:xfrm>
          <a:prstGeom prst="rect">
            <a:avLst/>
          </a:prstGeom>
          <a:solidFill>
            <a:srgbClr val="A5C3DE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9907715" y="-2712016"/>
            <a:ext cx="5424032" cy="5424032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64A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80067" y="693130"/>
            <a:ext cx="8838928" cy="6230508"/>
          </a:xfrm>
          <a:custGeom>
            <a:avLst/>
            <a:gdLst/>
            <a:ahLst/>
            <a:cxnLst/>
            <a:rect r="r" b="b" t="t" l="l"/>
            <a:pathLst>
              <a:path h="6230508" w="8838928">
                <a:moveTo>
                  <a:pt x="0" y="0"/>
                </a:moveTo>
                <a:lnTo>
                  <a:pt x="8838928" y="0"/>
                </a:lnTo>
                <a:lnTo>
                  <a:pt x="8838928" y="6230508"/>
                </a:lnTo>
                <a:lnTo>
                  <a:pt x="0" y="623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5602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19459" y="8149410"/>
            <a:ext cx="17399074" cy="1576917"/>
            <a:chOff x="0" y="0"/>
            <a:chExt cx="23198765" cy="210255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718357"/>
              <a:ext cx="23198765" cy="806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8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897820"/>
              <a:ext cx="23198765" cy="30003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3000" spc="30">
                  <a:solidFill>
                    <a:srgbClr val="1264AB"/>
                  </a:solidFill>
                  <a:latin typeface="Arimo"/>
                  <a:ea typeface="Arimo"/>
                  <a:cs typeface="Arimo"/>
                  <a:sym typeface="Arimo"/>
                </a:rPr>
                <a:t>Програми бакалаврату та магістратури розроблені відповідно до міжнародних стандартів і потреб українського суспільства, охоплюють дисципліни з логопедії, сенсорної інтеграції та нейрокорекції, інноваційних технологій, культури та техніки мовлення і т. і.</a:t>
              </a:r>
            </a:p>
            <a:p>
              <a:pPr algn="l">
                <a:lnSpc>
                  <a:spcPts val="450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4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37783" y="4068017"/>
            <a:ext cx="9755552" cy="1027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67"/>
              </a:lnSpc>
            </a:pPr>
            <a:r>
              <a:rPr lang="en-US" sz="6556" spc="131" b="true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Практик</a:t>
            </a:r>
            <a:r>
              <a:rPr lang="en-US" b="true" sz="6556" spc="131">
                <a:solidFill>
                  <a:srgbClr val="FEFEFE"/>
                </a:solidFill>
                <a:latin typeface="Arimo Bold"/>
                <a:ea typeface="Arimo Bold"/>
                <a:cs typeface="Arimo Bold"/>
                <a:sym typeface="Arimo Bold"/>
              </a:rPr>
              <a:t>а та кар’єра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937783" y="4725050"/>
            <a:ext cx="9755556" cy="2324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87"/>
              </a:lnSpc>
            </a:pPr>
          </a:p>
          <a:p>
            <a:pPr algn="l">
              <a:lnSpc>
                <a:spcPts val="3687"/>
              </a:lnSpc>
            </a:pPr>
            <a:r>
              <a:rPr lang="en-US" sz="2458" spc="24">
                <a:solidFill>
                  <a:srgbClr val="FEFEFE"/>
                </a:solidFill>
                <a:latin typeface="Arimo"/>
                <a:ea typeface="Arimo"/>
                <a:cs typeface="Arimo"/>
                <a:sym typeface="Arimo"/>
              </a:rPr>
              <a:t>Ми співпрацюємо з навчально-реабілітаційними центрами, інклюзивно-ресурсними центрами, закладами освіти та громадськими організаціями, де студенти проходять практику і знаходять перше місце роботи.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53786" y="3069113"/>
            <a:ext cx="4148774" cy="4148774"/>
            <a:chOff x="0" y="0"/>
            <a:chExt cx="5531698" cy="553169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0" y="0"/>
              <a:ext cx="5531698" cy="5531698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6350000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5C3DE"/>
              </a:solidFill>
            </p:spPr>
          </p:sp>
        </p:grpSp>
        <p:sp>
          <p:nvSpPr>
            <p:cNvPr name="Freeform 7" id="7"/>
            <p:cNvSpPr/>
            <p:nvPr/>
          </p:nvSpPr>
          <p:spPr>
            <a:xfrm flipH="false" flipV="false" rot="0">
              <a:off x="531600" y="531600"/>
              <a:ext cx="4468497" cy="4468497"/>
            </a:xfrm>
            <a:custGeom>
              <a:avLst/>
              <a:gdLst/>
              <a:ahLst/>
              <a:cxnLst/>
              <a:rect r="r" b="b" t="t" l="l"/>
              <a:pathLst>
                <a:path h="4468497" w="4468497">
                  <a:moveTo>
                    <a:pt x="0" y="0"/>
                  </a:moveTo>
                  <a:lnTo>
                    <a:pt x="4468498" y="0"/>
                  </a:lnTo>
                  <a:lnTo>
                    <a:pt x="4468498" y="4468498"/>
                  </a:lnTo>
                  <a:lnTo>
                    <a:pt x="0" y="4468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AutoShape 8" id="8"/>
          <p:cNvSpPr/>
          <p:nvPr/>
        </p:nvSpPr>
        <p:spPr>
          <a:xfrm rot="0">
            <a:off x="16028562" y="-119032"/>
            <a:ext cx="2259438" cy="10525065"/>
          </a:xfrm>
          <a:prstGeom prst="rect">
            <a:avLst/>
          </a:prstGeom>
          <a:solidFill>
            <a:srgbClr val="FEFEFE"/>
          </a:solidFill>
        </p:spPr>
      </p:sp>
      <p:grpSp>
        <p:nvGrpSpPr>
          <p:cNvPr name="Group 9" id="9"/>
          <p:cNvGrpSpPr/>
          <p:nvPr/>
        </p:nvGrpSpPr>
        <p:grpSpPr>
          <a:xfrm rot="0">
            <a:off x="16889060" y="5531346"/>
            <a:ext cx="5424032" cy="5424032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64AB"/>
            </a:solidFill>
          </p:spPr>
        </p:sp>
      </p:grpSp>
      <p:sp>
        <p:nvSpPr>
          <p:cNvPr name="AutoShape 11" id="11"/>
          <p:cNvSpPr/>
          <p:nvPr/>
        </p:nvSpPr>
        <p:spPr>
          <a:xfrm rot="0">
            <a:off x="16889060" y="-223210"/>
            <a:ext cx="1655956" cy="4476070"/>
          </a:xfrm>
          <a:prstGeom prst="rect">
            <a:avLst/>
          </a:prstGeom>
          <a:solidFill>
            <a:srgbClr val="A5C3DE"/>
          </a:solid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EFE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95156" y="-189880"/>
            <a:ext cx="4798942" cy="10666760"/>
          </a:xfrm>
          <a:prstGeom prst="rect">
            <a:avLst/>
          </a:prstGeom>
          <a:solidFill>
            <a:srgbClr val="1264AB"/>
          </a:solidFill>
        </p:spPr>
      </p:sp>
      <p:sp>
        <p:nvSpPr>
          <p:cNvPr name="AutoShape 3" id="3"/>
          <p:cNvSpPr/>
          <p:nvPr/>
        </p:nvSpPr>
        <p:spPr>
          <a:xfrm rot="0">
            <a:off x="14651300" y="-258943"/>
            <a:ext cx="3912356" cy="4618205"/>
          </a:xfrm>
          <a:prstGeom prst="rect">
            <a:avLst/>
          </a:prstGeom>
          <a:solidFill>
            <a:srgbClr val="A5C3DE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1939284" y="-2712016"/>
            <a:ext cx="5424032" cy="5424032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264AB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2705635" y="5843247"/>
            <a:ext cx="14553665" cy="3415053"/>
            <a:chOff x="0" y="0"/>
            <a:chExt cx="19404886" cy="455340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47978"/>
              <a:ext cx="19404886" cy="32893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9600"/>
                </a:lnSpc>
              </a:pPr>
              <a:r>
                <a:rPr lang="en-US" b="true" sz="8000" spc="160">
                  <a:solidFill>
                    <a:srgbClr val="1264AB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Запрошуємо до нашої родини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144184" y="3886655"/>
              <a:ext cx="18260702" cy="6667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86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DAGvnJGpzu0</dc:identifier>
  <dcterms:modified xsi:type="dcterms:W3CDTF">2011-08-01T06:04:30Z</dcterms:modified>
  <cp:revision>1</cp:revision>
  <dc:title>СПЕЦІАЛЬНА ОСВІТА (Презентація)</dc:title>
</cp:coreProperties>
</file>