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  <p:sldId id="266" r:id="rId11"/>
    <p:sldId id="265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D9D62-6963-4906-822C-4E0574BEAE9D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E35D1-B7A2-47C0-9B9B-950608D4B6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258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35D1-B7A2-47C0-9B9B-950608D4B629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4027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35D1-B7A2-47C0-9B9B-950608D4B629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1299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35D1-B7A2-47C0-9B9B-950608D4B629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903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468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428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598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725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236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141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30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923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296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105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417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EAA89-5FC2-4E92-B579-B7D878437D4C}" type="datetimeFigureOut">
              <a:rPr lang="uk-UA" smtClean="0"/>
              <a:t>17.06.2025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CE2-DE2C-4C3D-A910-F7220B025A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089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885" y="2636978"/>
            <a:ext cx="11083636" cy="2387600"/>
          </a:xfrm>
        </p:spPr>
        <p:txBody>
          <a:bodyPr>
            <a:noAutofit/>
          </a:bodyPr>
          <a:lstStyle/>
          <a:p>
            <a:r>
              <a:rPr lang="uk-UA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Переведення </a:t>
            </a:r>
            <a:r>
              <a:rPr lang="uk-UA" sz="4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дуальну форму навчання здобувачів першого (бакалаврського) та другого (магістерського) рівнів вищої </a:t>
            </a:r>
            <a:r>
              <a:rPr lang="uk-UA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освіти</a:t>
            </a:r>
            <a:r>
              <a:rPr lang="en-US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кафедри «Фізична терапія та ерготерапія» НУ «Запорізька політехніка»</a:t>
            </a:r>
            <a:endParaRPr lang="uk-UA" sz="4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5" y="214824"/>
            <a:ext cx="3658111" cy="9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5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788" y="1375108"/>
            <a:ext cx="1101563" cy="82510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01224" y="1108363"/>
            <a:ext cx="86161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Перехід здобувачів освіти на дуальну форму здобуття освіти здійснюється, як правило, до початку навчального семестру або протягом 14 календарних днів від його початку, за наказом керівника НУ «Запорізька політехніка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uk-UA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4551" y="342220"/>
            <a:ext cx="18421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Важливо!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660" y="3788456"/>
            <a:ext cx="1101563" cy="825109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384351" y="3625535"/>
            <a:ext cx="85330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передчасного припинення дії договору про дуальну форму здобуття освіти за здобувачем освіти зберігається джерело фінансування освітньої послуги (державне замовлення або за кошти фізичних та/або юридичних осіб).</a:t>
            </a:r>
          </a:p>
        </p:txBody>
      </p:sp>
    </p:spTree>
    <p:extLst>
      <p:ext uri="{BB962C8B-B14F-4D97-AF65-F5344CB8AC3E}">
        <p14:creationId xmlns:p14="http://schemas.microsoft.com/office/powerpoint/2010/main" val="1380770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56170"/>
            <a:ext cx="10515600" cy="30604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Шановні здобувачі вищої освіти!</a:t>
            </a:r>
          </a:p>
          <a:p>
            <a:pPr marL="0" indent="0" algn="ctr">
              <a:buNone/>
            </a:pP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разі виникнення додаткових запитань просимо звертатися до завідувачки кафедри фізичної терапії та ерготерапії Ковальової Ольги Володимирівни за телефоном:</a:t>
            </a:r>
          </a:p>
          <a:p>
            <a:pPr marL="0" indent="0" algn="ctr">
              <a:buNone/>
            </a:pP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+38 (050) 453 64 58.</a:t>
            </a:r>
            <a:endPara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3921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041" y="871063"/>
            <a:ext cx="10818091" cy="806715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Схема переведення </a:t>
            </a:r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дуальну форму навчання здобувачів першого (бакалаврського) та другого (магістерського) рівнів вищої </a:t>
            </a:r>
            <a:r>
              <a:rPr lang="uk-UA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освіти</a:t>
            </a:r>
            <a:endParaRPr lang="uk-UA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03562" y="2119366"/>
            <a:ext cx="10261599" cy="625764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Складання заяви щодо переходу на дуальну форму здобуття вищої освіти </a:t>
            </a:r>
            <a:r>
              <a:rPr lang="uk-UA" b="1" i="1" u="sng" dirty="0" smtClean="0">
                <a:solidFill>
                  <a:schemeClr val="tx1"/>
                </a:solidFill>
              </a:rPr>
              <a:t>(додаток 1).</a:t>
            </a:r>
            <a:endParaRPr lang="uk-UA" b="1" i="1" u="sng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69"/>
            <a:ext cx="2974109" cy="797743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803562" y="3227183"/>
            <a:ext cx="10261599" cy="625764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</a:rPr>
              <a:t>Укладання </a:t>
            </a:r>
            <a:r>
              <a:rPr lang="uk-UA" b="1" i="1" dirty="0" smtClean="0">
                <a:solidFill>
                  <a:schemeClr val="tx1"/>
                </a:solidFill>
              </a:rPr>
              <a:t>двостороннього </a:t>
            </a:r>
            <a:r>
              <a:rPr lang="uk-UA" b="1" i="1" dirty="0" smtClean="0">
                <a:solidFill>
                  <a:schemeClr val="tx1"/>
                </a:solidFill>
              </a:rPr>
              <a:t>та </a:t>
            </a:r>
            <a:r>
              <a:rPr lang="uk-UA" b="1" i="1" dirty="0" smtClean="0">
                <a:solidFill>
                  <a:schemeClr val="tx1"/>
                </a:solidFill>
              </a:rPr>
              <a:t>тристороннього</a:t>
            </a:r>
            <a:r>
              <a:rPr lang="uk-UA" b="1" i="1" dirty="0" smtClean="0">
                <a:solidFill>
                  <a:schemeClr val="tx1"/>
                </a:solidFill>
              </a:rPr>
              <a:t> </a:t>
            </a:r>
            <a:r>
              <a:rPr lang="uk-UA" b="1" i="1" dirty="0">
                <a:solidFill>
                  <a:schemeClr val="tx1"/>
                </a:solidFill>
              </a:rPr>
              <a:t>договору про співпрацю між сторонами освітнього </a:t>
            </a:r>
            <a:r>
              <a:rPr lang="uk-UA" b="1" i="1" dirty="0" smtClean="0">
                <a:solidFill>
                  <a:schemeClr val="tx1"/>
                </a:solidFill>
              </a:rPr>
              <a:t>процесу </a:t>
            </a:r>
            <a:r>
              <a:rPr lang="uk-UA" b="1" i="1" u="sng" dirty="0" smtClean="0">
                <a:solidFill>
                  <a:schemeClr val="tx1"/>
                </a:solidFill>
              </a:rPr>
              <a:t>(додаток </a:t>
            </a:r>
            <a:r>
              <a:rPr lang="uk-UA" b="1" i="1" u="sng" dirty="0">
                <a:solidFill>
                  <a:schemeClr val="tx1"/>
                </a:solidFill>
              </a:rPr>
              <a:t>2, додаток 3</a:t>
            </a:r>
            <a:r>
              <a:rPr lang="uk-UA" b="1" i="1" u="sng" dirty="0" smtClean="0">
                <a:solidFill>
                  <a:schemeClr val="tx1"/>
                </a:solidFill>
              </a:rPr>
              <a:t>)</a:t>
            </a:r>
            <a:r>
              <a:rPr lang="uk-UA" b="1" i="1" dirty="0" smtClean="0">
                <a:solidFill>
                  <a:schemeClr val="tx1"/>
                </a:solidFill>
              </a:rPr>
              <a:t>.</a:t>
            </a:r>
            <a:endParaRPr lang="uk-UA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03562" y="4334135"/>
            <a:ext cx="10261599" cy="64984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</a:rPr>
              <a:t>Наказ ректора НУ «Запорізька політехніка» «Про навчання за дуальною формою здобуття вищої освіти здобувачів»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3562" y="5465163"/>
            <a:ext cx="10261599" cy="9144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</a:rPr>
              <a:t>Надання здобувачу освіти індивідуального навчального плану, сформованого з урахуванням чинної освітньої програми відповідного рівня вищої освіти за спеціальністю І7 «Терапія та реабілітація» (спеціалізація «Фізична терапія») або 227 «Фізична терапія, ерготерапія».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5765796" y="2745130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низ 11"/>
          <p:cNvSpPr/>
          <p:nvPr/>
        </p:nvSpPr>
        <p:spPr>
          <a:xfrm>
            <a:off x="5763485" y="3872747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5763484" y="4983975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низ 13"/>
          <p:cNvSpPr/>
          <p:nvPr/>
        </p:nvSpPr>
        <p:spPr>
          <a:xfrm>
            <a:off x="3116115" y="2745130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трелка вниз 14"/>
          <p:cNvSpPr/>
          <p:nvPr/>
        </p:nvSpPr>
        <p:spPr>
          <a:xfrm>
            <a:off x="3116114" y="3880282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3114959" y="5023575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низ 16"/>
          <p:cNvSpPr/>
          <p:nvPr/>
        </p:nvSpPr>
        <p:spPr>
          <a:xfrm>
            <a:off x="8415477" y="2745130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елка вниз 17"/>
          <p:cNvSpPr/>
          <p:nvPr/>
        </p:nvSpPr>
        <p:spPr>
          <a:xfrm>
            <a:off x="8415477" y="3873798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>
            <a:off x="8415477" y="4983975"/>
            <a:ext cx="337129" cy="44158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582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6382" y="1635177"/>
            <a:ext cx="5682673" cy="937202"/>
          </a:xfrm>
        </p:spPr>
        <p:txBody>
          <a:bodyPr>
            <a:normAutofit/>
          </a:bodyPr>
          <a:lstStyle/>
          <a:p>
            <a:pPr indent="360363" algn="ctr"/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Додаток 1. Зразок заяви щодо переходу на дуальну форму здобуття вищої освіти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636" y="-1"/>
            <a:ext cx="5065323" cy="6838641"/>
          </a:xfrm>
          <a:prstGeom prst="rect">
            <a:avLst/>
          </a:prstGeom>
        </p:spPr>
      </p:pic>
      <p:sp>
        <p:nvSpPr>
          <p:cNvPr id="5" name="Стрелка вниз 4"/>
          <p:cNvSpPr/>
          <p:nvPr/>
        </p:nvSpPr>
        <p:spPr>
          <a:xfrm rot="16200000">
            <a:off x="6370781" y="1731077"/>
            <a:ext cx="337129" cy="745401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376382" y="3077574"/>
            <a:ext cx="568267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/>
              <a:t>Перехід здобувача освіти, який навчається за денною формою, на дуальну форму здобуття вищої освіти здійснюється на підставі особистої письмової заяви, а у випадку недосягнення ним повноліття – заяви одного з батьків або іншого законного представника.</a:t>
            </a:r>
          </a:p>
          <a:p>
            <a:pPr algn="ctr"/>
            <a:r>
              <a:rPr lang="uk-UA" b="1" i="1" dirty="0" smtClean="0"/>
              <a:t>Зазначена заява подається на ім’я ректора Національного університету «Запорізька політехніка» за погодженням з деканом факультету управління фізичною культурою та спортом.</a:t>
            </a:r>
            <a:endParaRPr lang="uk-UA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5470" y="203462"/>
            <a:ext cx="1375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КРОК 1</a:t>
            </a:r>
            <a:endParaRPr lang="uk-UA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2270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2091" y="461885"/>
            <a:ext cx="137569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КРОК </a:t>
            </a:r>
            <a:r>
              <a:rPr lang="uk-UA" sz="32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</a:t>
            </a:r>
            <a:endParaRPr lang="uk-UA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1599" y="314153"/>
            <a:ext cx="914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/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Додаток 2. </a:t>
            </a:r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Укладання двостороннього договору про співпрацю між сторонами освітнього </a:t>
            </a:r>
            <a:r>
              <a:rPr lang="uk-UA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процесу (між здобувачем та)</a:t>
            </a:r>
            <a:endParaRPr lang="uk-UA" sz="2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12" y="1320800"/>
            <a:ext cx="11923870" cy="510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88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76" y="763781"/>
            <a:ext cx="9231013" cy="54966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268250" y="228225"/>
            <a:ext cx="3572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Продовження додатка </a:t>
            </a:r>
            <a:r>
              <a:rPr lang="uk-UA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uk-UA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65454" y="5257146"/>
            <a:ext cx="5480447" cy="1323439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1600" b="1" i="1" dirty="0" smtClean="0"/>
              <a:t>У разі наявності вже укладеного двостороннього договору про співпрацю, здобувачу освіти достатньо укласти тристоронній договір за умови погодження з боку закладу охорони здоров’я та закладу вищої освіти </a:t>
            </a:r>
            <a:r>
              <a:rPr lang="uk-UA" sz="1600" i="1" dirty="0" smtClean="0"/>
              <a:t>(додаток 3, див. далі).</a:t>
            </a:r>
            <a:endParaRPr lang="uk-UA" sz="1600" i="1" dirty="0"/>
          </a:p>
        </p:txBody>
      </p:sp>
    </p:spTree>
    <p:extLst>
      <p:ext uri="{BB962C8B-B14F-4D97-AF65-F5344CB8AC3E}">
        <p14:creationId xmlns:p14="http://schemas.microsoft.com/office/powerpoint/2010/main" val="243665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2416" y="1807154"/>
            <a:ext cx="10515600" cy="3328264"/>
          </a:xfrm>
          <a:ln w="28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Після підтвердження від роботодавця наміру щодо організації здобуття освіти за дуальною формою з конкретним здобувачем освіти, НУ «Запорізька політехніка» готує тристоронній договір </a:t>
            </a:r>
            <a:r>
              <a:rPr lang="uk-UA" sz="3200" i="1" dirty="0" smtClean="0">
                <a:latin typeface="+mj-lt"/>
                <a:ea typeface="+mj-ea"/>
                <a:cs typeface="+mj-cs"/>
              </a:rPr>
              <a:t>(</a:t>
            </a:r>
            <a:r>
              <a:rPr lang="uk-UA" sz="3200" i="1" dirty="0" smtClean="0"/>
              <a:t>додаток 3, див. далі</a:t>
            </a:r>
            <a:r>
              <a:rPr lang="uk-UA" sz="3200" i="1" dirty="0" smtClean="0">
                <a:latin typeface="+mj-lt"/>
                <a:ea typeface="+mj-ea"/>
                <a:cs typeface="+mj-cs"/>
              </a:rPr>
              <a:t>) </a:t>
            </a: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 </a:t>
            </a:r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дуальну форму здобуття </a:t>
            </a: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освіти між лікувально-профілактичним закладом, НУ «Запорізька політехніка» та конкретним здобувачем вищої освіти.</a:t>
            </a:r>
            <a:endParaRPr lang="uk-UA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2416" y="452722"/>
            <a:ext cx="1375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КРОК </a:t>
            </a:r>
            <a:r>
              <a:rPr lang="uk-UA" sz="32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</a:t>
            </a:r>
            <a:endParaRPr lang="uk-UA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8792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6401" y="372391"/>
            <a:ext cx="11508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/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Додаток </a:t>
            </a:r>
            <a:r>
              <a:rPr lang="uk-UA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3. </a:t>
            </a:r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Укладання тристороннього договору про співпрацю між сторонами освітнього процесу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09" y="1369280"/>
            <a:ext cx="11776401" cy="513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40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9945" y="139933"/>
            <a:ext cx="10515600" cy="567748"/>
          </a:xfrm>
        </p:spPr>
        <p:txBody>
          <a:bodyPr>
            <a:normAutofit/>
          </a:bodyPr>
          <a:lstStyle/>
          <a:p>
            <a:pPr algn="r"/>
            <a:r>
              <a:rPr lang="uk-UA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Продовження додатка </a:t>
            </a:r>
            <a:r>
              <a:rPr lang="uk-UA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uk-UA" sz="2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145" y="639043"/>
            <a:ext cx="9022787" cy="621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406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4561" y="1363827"/>
            <a:ext cx="1375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КРОК </a:t>
            </a:r>
            <a:r>
              <a:rPr lang="uk-UA" sz="32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4</a:t>
            </a:r>
            <a:endParaRPr lang="uk-UA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89018" y="3262897"/>
            <a:ext cx="9042400" cy="310854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 видання відповідного наказу Національний університет «Запорізька політехніка» спільно з роботодавцем розробляє та погоджує індивідуальний навчальний план і програму навчання на робочому місці здобувача освіти, відповідно до яких здійснюється освітній процес за дуальною формою здобуття вищої освіти.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89018" y="317387"/>
            <a:ext cx="9042400" cy="2677656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 укладання двостороннього та/або тристороннього договору про співпрацю видається відповідний наказ ректора Національного університету «Запорізька політехніка» «Про організацію навчання здобувачів вищої освіти за дуальною формою здобуття освіти».</a:t>
            </a:r>
            <a:endParaRPr lang="uk-UA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426" y="4524780"/>
            <a:ext cx="1375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КРОК </a:t>
            </a:r>
            <a:r>
              <a:rPr lang="uk-UA" sz="32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5</a:t>
            </a:r>
            <a:endParaRPr lang="uk-UA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26818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493</Words>
  <Application>Microsoft Office PowerPoint</Application>
  <PresentationFormat>Широкоэкранный</PresentationFormat>
  <Paragraphs>31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Переведення на дуальну форму навчання здобувачів першого (бакалаврського) та другого (магістерського) рівнів вищої освіти кафедри «Фізична терапія та ерготерапія» НУ «Запорізька політехніка»</vt:lpstr>
      <vt:lpstr>Схема переведення на дуальну форму навчання здобувачів першого (бакалаврського) та другого (магістерського) рівнів вищої освіти</vt:lpstr>
      <vt:lpstr>Додаток 1. Зразок заяви щодо переходу на дуальну форму здобуття вищої освіти </vt:lpstr>
      <vt:lpstr>КРОК 2</vt:lpstr>
      <vt:lpstr>Презентация PowerPoint</vt:lpstr>
      <vt:lpstr>Презентация PowerPoint</vt:lpstr>
      <vt:lpstr>Презентация PowerPoint</vt:lpstr>
      <vt:lpstr>Продовження додатка 3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Переведення на дуальну форму навчання здобувачів першого (бакалаврського) та другого (магістерського) рівнів вищої освіти кафедри «Фізична терапія та ерготерапія» НУ «Запорізька політехніка»</dc:title>
  <dc:creator>Alla Alla</dc:creator>
  <cp:lastModifiedBy>Alla Alla</cp:lastModifiedBy>
  <cp:revision>12</cp:revision>
  <dcterms:created xsi:type="dcterms:W3CDTF">2025-06-17T09:41:40Z</dcterms:created>
  <dcterms:modified xsi:type="dcterms:W3CDTF">2025-06-17T11:35:46Z</dcterms:modified>
</cp:coreProperties>
</file>