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56" r:id="rId2"/>
    <p:sldId id="342" r:id="rId3"/>
    <p:sldId id="338" r:id="rId4"/>
    <p:sldId id="343" r:id="rId5"/>
    <p:sldId id="344" r:id="rId6"/>
    <p:sldId id="339" r:id="rId7"/>
    <p:sldId id="347" r:id="rId8"/>
    <p:sldId id="346" r:id="rId9"/>
    <p:sldId id="486" r:id="rId10"/>
    <p:sldId id="485" r:id="rId11"/>
    <p:sldId id="34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>
        <p:scale>
          <a:sx n="122" d="100"/>
          <a:sy n="122" d="100"/>
        </p:scale>
        <p:origin x="-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F0AC-AAF2-453F-9B48-E5E8AE59ADC5}" type="datetimeFigureOut">
              <a:rPr lang="uk-UA" smtClean="0"/>
              <a:t>17.06.2025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475A6-1214-40E4-9AFD-AC97A1CE35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964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4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492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7BA923-1FEB-4B17-B1FD-6CE1163646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B5CB5-6228-4C2A-9CEF-D30717C1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3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mc:AlternateContent xmlns:mc="http://schemas.openxmlformats.org/markup-compatibility/2006" xmlns:p14="http://schemas.microsoft.com/office/powerpoint/2010/main">
    <mc:Choice Requires="p14">
      <p:transition p14:dur="0" advTm="4282"/>
    </mc:Choice>
    <mc:Fallback xmlns="">
      <p:transition advTm="4282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p.zp.edu.ua/department/kompozicijni-materiali-himija-ta-tehnologi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microsoft.com/office/2007/relationships/hdphoto" Target="../media/hdphoto1.wdp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776" y="2021486"/>
            <a:ext cx="3555973" cy="32363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33725" y="498102"/>
            <a:ext cx="77877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Національний університет</a:t>
            </a:r>
          </a:p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«Запорізька політехніка»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81212" y="4575632"/>
            <a:ext cx="802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запрошує на перспективну спеціалізацію (освітню програму)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780" y="4944964"/>
            <a:ext cx="10334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“КОМПОЗИЦІЙНІ ТА ПОРОШКОВІ МАТЕРІАЛИ, ПОКРИТТЯ”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42" y="2325191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Кафедра «КОМПОЗИЦІЙНІ МАТЕРІАЛИ, ХІМІЯ ТА ТЕХНОЛОГІЇ»</a:t>
            </a:r>
            <a:endParaRPr lang="en-US" sz="2800" dirty="0"/>
          </a:p>
        </p:txBody>
      </p:sp>
      <p:pic>
        <p:nvPicPr>
          <p:cNvPr id="1026" name="Picture 2" descr="Национальный университет «Запорожская политехника» — Википедия">
            <a:extLst>
              <a:ext uri="{FF2B5EF4-FFF2-40B4-BE49-F238E27FC236}">
                <a16:creationId xmlns:a16="http://schemas.microsoft.com/office/drawing/2014/main" xmlns="" id="{F3D6700F-F3F0-4F21-9BFB-0B6E60538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8" y="467855"/>
            <a:ext cx="2716217" cy="31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82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Прямоугольник 4"/>
          <p:cNvSpPr>
            <a:spLocks noChangeArrowheads="1"/>
          </p:cNvSpPr>
          <p:nvPr/>
        </p:nvSpPr>
        <p:spPr bwMode="auto">
          <a:xfrm>
            <a:off x="1146809" y="4737862"/>
            <a:ext cx="106309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altLang="ru-RU" sz="28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wp.zp.edu.ua/department/kompozicijni-materiali-himija-ta-tehnologii</a:t>
            </a:r>
            <a:endParaRPr lang="uk-UA" alt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консультацією</a:t>
            </a:r>
            <a:r>
              <a:rPr lang="ru-RU" alt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звертайтеся</a:t>
            </a:r>
            <a:r>
              <a:rPr lang="ru-RU" alt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Віри</a:t>
            </a:r>
            <a:r>
              <a:rPr lang="ru-RU" alt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САВЧЕНКО, т.0974678430</a:t>
            </a:r>
            <a:r>
              <a:rPr lang="ru-RU" alt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Прямоугольник 9"/>
          <p:cNvSpPr>
            <a:spLocks noChangeArrowheads="1"/>
          </p:cNvSpPr>
          <p:nvPr/>
        </p:nvSpPr>
        <p:spPr bwMode="auto">
          <a:xfrm>
            <a:off x="723900" y="56486"/>
            <a:ext cx="91440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ru-RU" sz="3600" b="1" dirty="0">
                <a:latin typeface="Times New Roman" pitchFamily="18" charset="0"/>
                <a:cs typeface="Times New Roman" pitchFamily="18" charset="0"/>
              </a:rPr>
              <a:t>Адреса кафедри: </a:t>
            </a:r>
            <a:r>
              <a:rPr lang="uk-UA" altLang="ru-RU" sz="3600" b="1" dirty="0" smtClean="0">
                <a:latin typeface="Times New Roman" pitchFamily="18" charset="0"/>
                <a:cs typeface="Times New Roman" pitchFamily="18" charset="0"/>
              </a:rPr>
              <a:t>69011, </a:t>
            </a:r>
            <a:r>
              <a:rPr lang="uk-UA" altLang="ru-RU" sz="3600" b="1" dirty="0">
                <a:latin typeface="Times New Roman" pitchFamily="18" charset="0"/>
                <a:cs typeface="Times New Roman" pitchFamily="18" charset="0"/>
              </a:rPr>
              <a:t>м.Запоріжжя, </a:t>
            </a:r>
            <a:endParaRPr lang="uk-UA" alt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altLang="ru-RU" sz="3600" b="1" dirty="0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uk-UA" altLang="ru-RU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3600" b="1" dirty="0" smtClean="0">
                <a:latin typeface="Times New Roman" pitchFamily="18" charset="0"/>
                <a:cs typeface="Times New Roman" pitchFamily="18" charset="0"/>
              </a:rPr>
              <a:t>Університетська, </a:t>
            </a:r>
            <a:r>
              <a:rPr lang="uk-UA" altLang="ru-RU" sz="3600" b="1" dirty="0">
                <a:latin typeface="Times New Roman" pitchFamily="18" charset="0"/>
                <a:cs typeface="Times New Roman" pitchFamily="18" charset="0"/>
              </a:rPr>
              <a:t>64. </a:t>
            </a:r>
          </a:p>
          <a:p>
            <a:pPr algn="ctr" eaLnBrk="0" hangingPunct="0"/>
            <a:r>
              <a:rPr lang="uk-UA" altLang="ru-RU" sz="3600" b="1" dirty="0">
                <a:latin typeface="Times New Roman" pitchFamily="18" charset="0"/>
                <a:cs typeface="Times New Roman" pitchFamily="18" charset="0"/>
              </a:rPr>
              <a:t>(перший поверх 3-го корпусу НУ «ЗП»)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07681" y="3154538"/>
            <a:ext cx="55217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Зав</a:t>
            </a:r>
            <a:r>
              <a:rPr lang="uk-UA" altLang="ru-RU" sz="3600" b="1" dirty="0">
                <a:latin typeface="Times New Roman" pitchFamily="18" charset="0"/>
                <a:cs typeface="Times New Roman" pitchFamily="18" charset="0"/>
              </a:rPr>
              <a:t>ітати на 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uk-UA" altLang="ru-RU" sz="3600" b="1" dirty="0">
                <a:latin typeface="Times New Roman" pitchFamily="18" charset="0"/>
                <a:cs typeface="Times New Roman" pitchFamily="18" charset="0"/>
              </a:rPr>
              <a:t>кафедри</a:t>
            </a:r>
          </a:p>
          <a:p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можна через QR код: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348" y="1645676"/>
            <a:ext cx="3558843" cy="3566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1389" y="1924211"/>
            <a:ext cx="227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/>
              <a:t>ауд</a:t>
            </a:r>
            <a:r>
              <a:rPr lang="uk-UA" sz="3600" b="1" dirty="0"/>
              <a:t>. 15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6815889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D489F2-9852-43A2-A706-6D3BDF584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115" y="341783"/>
            <a:ext cx="11693769" cy="10550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9830" y="2678165"/>
            <a:ext cx="1069235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err="1" smtClean="0">
                <a:ln/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Чекаємо</a:t>
            </a:r>
            <a:r>
              <a:rPr lang="ru-RU" sz="9600" b="1" cap="none" spc="0" dirty="0" smtClean="0">
                <a:ln/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до нас </a:t>
            </a:r>
          </a:p>
          <a:p>
            <a:pPr algn="ctr"/>
            <a:r>
              <a:rPr lang="ru-RU" sz="9600" b="1" cap="none" spc="0" dirty="0" smtClean="0">
                <a:ln/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на </a:t>
            </a:r>
            <a:r>
              <a:rPr lang="ru-RU" sz="9600" b="1" cap="none" spc="0" dirty="0" err="1" smtClean="0">
                <a:ln/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навчання</a:t>
            </a:r>
            <a:endParaRPr lang="ru-RU" sz="9600" b="1" cap="none" spc="0" dirty="0">
              <a:ln/>
              <a:solidFill>
                <a:schemeClr val="accent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684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B5805-C035-4652-8127-1115C76B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64" y="477141"/>
            <a:ext cx="1938827" cy="700265"/>
          </a:xfrm>
        </p:spPr>
        <p:txBody>
          <a:bodyPr/>
          <a:lstStyle/>
          <a:p>
            <a:r>
              <a:rPr lang="uk-UA" b="1" i="1" dirty="0"/>
              <a:t>СТАЛІ</a:t>
            </a:r>
          </a:p>
        </p:txBody>
      </p:sp>
      <p:pic>
        <p:nvPicPr>
          <p:cNvPr id="1026" name="Picture 2" descr="Старая ржавая куча болта болтов кучи ржавых болтов и орехи">
            <a:extLst>
              <a:ext uri="{FF2B5EF4-FFF2-40B4-BE49-F238E27FC236}">
                <a16:creationId xmlns:a16="http://schemas.microsoft.com/office/drawing/2014/main" xmlns="" id="{CB8AA404-7EA2-4498-8A56-99FD880A7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098" y="1177406"/>
            <a:ext cx="5904158" cy="39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42EC9A26-91CF-4EBC-81C4-892DA9CA46AA}"/>
              </a:ext>
            </a:extLst>
          </p:cNvPr>
          <p:cNvGrpSpPr/>
          <p:nvPr/>
        </p:nvGrpSpPr>
        <p:grpSpPr>
          <a:xfrm>
            <a:off x="5395210" y="1573035"/>
            <a:ext cx="5742690" cy="5021537"/>
            <a:chOff x="5395210" y="1573035"/>
            <a:chExt cx="5742690" cy="5021537"/>
          </a:xfrm>
        </p:grpSpPr>
        <p:pic>
          <p:nvPicPr>
            <p:cNvPr id="1028" name="Picture 4" descr="дерево, марочный, колесо, Говорил, руль, Материал, круг, механизм, Ржавый, железо, чугун, Резьба, Шкив, Искусственный объект">
              <a:extLst>
                <a:ext uri="{FF2B5EF4-FFF2-40B4-BE49-F238E27FC236}">
                  <a16:creationId xmlns:a16="http://schemas.microsoft.com/office/drawing/2014/main" xmlns="" id="{EB436A4F-F874-473C-9D64-5F408AC5D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210" y="2273300"/>
              <a:ext cx="5742690" cy="4321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3242C6CA-0560-4404-8AD8-AF300203524F}"/>
                </a:ext>
              </a:extLst>
            </p:cNvPr>
            <p:cNvSpPr txBox="1">
              <a:spLocks/>
            </p:cNvSpPr>
            <p:nvPr/>
          </p:nvSpPr>
          <p:spPr>
            <a:xfrm>
              <a:off x="6972664" y="1573035"/>
              <a:ext cx="2323736" cy="7002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b="1" i="1" dirty="0"/>
                <a:t>Ч</a:t>
              </a:r>
              <a:r>
                <a:rPr lang="uk-UA" b="1" i="1" dirty="0"/>
                <a:t>АВУНИ</a:t>
              </a: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9E018C6-2E26-4F7C-AFC5-446BDDFF9CA9}"/>
              </a:ext>
            </a:extLst>
          </p:cNvPr>
          <p:cNvSpPr/>
          <p:nvPr/>
        </p:nvSpPr>
        <p:spPr>
          <a:xfrm>
            <a:off x="-1012966" y="1573035"/>
            <a:ext cx="11721478" cy="2308324"/>
          </a:xfrm>
          <a:prstGeom prst="rect">
            <a:avLst/>
          </a:prstGeom>
          <a:gradFill>
            <a:gsLst>
              <a:gs pos="0">
                <a:schemeClr val="accent3">
                  <a:tint val="64000"/>
                  <a:lumMod val="85000"/>
                  <a:lumOff val="15000"/>
                </a:schemeClr>
              </a:gs>
              <a:gs pos="100000">
                <a:schemeClr val="accent3">
                  <a:tint val="92000"/>
                  <a:alpha val="100000"/>
                  <a:lumMod val="110000"/>
                </a:schemeClr>
              </a:gs>
            </a:gsLst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ТРАДИЦІЙНІ</a:t>
            </a:r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МАТЕРІ</a:t>
            </a:r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</a:t>
            </a:r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ЛИ</a:t>
            </a:r>
          </a:p>
          <a:p>
            <a:pPr algn="ctr"/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ВИЧЕРПАЛИ СВІЙ РЕСУРС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976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6C0817F-2D9E-43E0-89AB-468AF026376B}"/>
              </a:ext>
            </a:extLst>
          </p:cNvPr>
          <p:cNvGrpSpPr/>
          <p:nvPr/>
        </p:nvGrpSpPr>
        <p:grpSpPr>
          <a:xfrm>
            <a:off x="-5" y="1749671"/>
            <a:ext cx="12192001" cy="4739051"/>
            <a:chOff x="-5" y="1749671"/>
            <a:chExt cx="12192001" cy="473905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2ABD429B-EDD2-46FF-8EEE-DFC10CAF6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" y="1749671"/>
              <a:ext cx="12192001" cy="527539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77E364FF-D347-41F8-B998-2AF9A3D52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21" y="2672861"/>
              <a:ext cx="3009896" cy="3815861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6258B9-8786-4343-B5F8-961E4F4436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1781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E145C95-7B56-41E5-8152-EE5D1DCD52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917" y="2672626"/>
            <a:ext cx="3142123" cy="38160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192B66-D39E-4364-AB4F-0CE418DE28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5" y="2672626"/>
            <a:ext cx="3060704" cy="38160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888BFC-4E48-4AE8-8CFF-3ADCEAA4EE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1291" y="2672626"/>
            <a:ext cx="3060704" cy="3816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934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анотехнології сьогодні і завтра">
            <a:extLst>
              <a:ext uri="{FF2B5EF4-FFF2-40B4-BE49-F238E27FC236}">
                <a16:creationId xmlns:a16="http://schemas.microsoft.com/office/drawing/2014/main" xmlns="" id="{87CC2593-5C89-4ACD-81F5-1020FE32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982" y="3429000"/>
            <a:ext cx="559928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556EF64-1CC0-4A60-A197-424C6F946FBF}"/>
              </a:ext>
            </a:extLst>
          </p:cNvPr>
          <p:cNvSpPr/>
          <p:nvPr/>
        </p:nvSpPr>
        <p:spPr>
          <a:xfrm>
            <a:off x="147182" y="457200"/>
            <a:ext cx="99874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800" b="1" cap="none" spc="0" dirty="0">
                <a:ln w="0"/>
                <a:gradFill>
                  <a:gsLst>
                    <a:gs pos="0">
                      <a:srgbClr val="FFFF00"/>
                    </a:gs>
                    <a:gs pos="71000">
                      <a:schemeClr val="accent5"/>
                    </a:gs>
                    <a:gs pos="100000">
                      <a:srgbClr val="0070C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НАНОТЕХНОЛОГІЇ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FCFB4F4B-F052-4102-BDED-5B1FBB62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891" y="1754476"/>
            <a:ext cx="3594100" cy="33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Бензол, бензен, циклогексатриен">
            <a:extLst>
              <a:ext uri="{FF2B5EF4-FFF2-40B4-BE49-F238E27FC236}">
                <a16:creationId xmlns:a16="http://schemas.microsoft.com/office/drawing/2014/main" xmlns="" id="{3E4C4197-1D49-4937-B353-AC68AA5BD9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5599" y="2145050"/>
            <a:ext cx="3594100" cy="366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Ученые улучшили нанофотонную структуру крыльев бабочки">
            <a:extLst>
              <a:ext uri="{FF2B5EF4-FFF2-40B4-BE49-F238E27FC236}">
                <a16:creationId xmlns:a16="http://schemas.microsoft.com/office/drawing/2014/main" xmlns="" id="{A86C4AB5-C68E-45B7-9B94-A84B37CCD7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991" y="3343275"/>
            <a:ext cx="30480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23436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67F0E953-8C5A-4202-AB10-4F8DF9814104}"/>
              </a:ext>
            </a:extLst>
          </p:cNvPr>
          <p:cNvGrpSpPr/>
          <p:nvPr/>
        </p:nvGrpSpPr>
        <p:grpSpPr>
          <a:xfrm>
            <a:off x="147182" y="2171701"/>
            <a:ext cx="5061213" cy="3838723"/>
            <a:chOff x="147182" y="2171701"/>
            <a:chExt cx="5061213" cy="383872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5526F6F7-8537-4240-8DAD-EC0E0D575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762" y="2171701"/>
              <a:ext cx="4949633" cy="3299756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8AAC4AE7-7A0E-4DF6-B360-B967E934480F}"/>
                </a:ext>
              </a:extLst>
            </p:cNvPr>
            <p:cNvSpPr/>
            <p:nvPr/>
          </p:nvSpPr>
          <p:spPr>
            <a:xfrm>
              <a:off x="147182" y="5364093"/>
              <a:ext cx="481413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i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матеріалознавство</a:t>
              </a:r>
              <a:endParaRPr lang="ru-RU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1B43DBA-64BF-431C-B224-90A0D434B77C}"/>
              </a:ext>
            </a:extLst>
          </p:cNvPr>
          <p:cNvSpPr/>
          <p:nvPr/>
        </p:nvSpPr>
        <p:spPr>
          <a:xfrm>
            <a:off x="147182" y="93791"/>
            <a:ext cx="113971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>
                <a:ln w="0"/>
                <a:gradFill>
                  <a:gsLst>
                    <a:gs pos="0">
                      <a:srgbClr val="FFFF00"/>
                    </a:gs>
                    <a:gs pos="88000">
                      <a:schemeClr val="accent5"/>
                    </a:gs>
                    <a:gs pos="100000">
                      <a:srgbClr val="FFC0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ВИКОРИСТАННЯ </a:t>
            </a:r>
            <a:r>
              <a:rPr lang="ru-RU" sz="6000" b="1" cap="none" spc="0" dirty="0">
                <a:ln w="0"/>
                <a:gradFill>
                  <a:gsLst>
                    <a:gs pos="0">
                      <a:srgbClr val="FFFF00"/>
                    </a:gs>
                    <a:gs pos="88000">
                      <a:schemeClr val="accent5"/>
                    </a:gs>
                    <a:gs pos="100000">
                      <a:srgbClr val="FFC0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НАНОТЕХНОЛОГІЙ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F63C1C3-D603-4A2A-8E9A-A128BC6E876F}"/>
              </a:ext>
            </a:extLst>
          </p:cNvPr>
          <p:cNvGrpSpPr/>
          <p:nvPr/>
        </p:nvGrpSpPr>
        <p:grpSpPr>
          <a:xfrm>
            <a:off x="2992954" y="2552097"/>
            <a:ext cx="5689624" cy="3843527"/>
            <a:chOff x="2992954" y="2552097"/>
            <a:chExt cx="5689624" cy="384352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5C41B475-34F9-4C7F-8067-186EE4F99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2954" y="2552097"/>
              <a:ext cx="5689624" cy="3299756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6CD79BFA-0269-41F1-8B6E-56819DB69DE8}"/>
                </a:ext>
              </a:extLst>
            </p:cNvPr>
            <p:cNvSpPr/>
            <p:nvPr/>
          </p:nvSpPr>
          <p:spPr>
            <a:xfrm>
              <a:off x="3658932" y="5749293"/>
              <a:ext cx="309892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i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електроніка</a:t>
              </a:r>
              <a:endParaRPr lang="ru-RU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93F2E04-C07B-4F1D-AAC1-3184B471ACB0}"/>
              </a:ext>
            </a:extLst>
          </p:cNvPr>
          <p:cNvGrpSpPr/>
          <p:nvPr/>
        </p:nvGrpSpPr>
        <p:grpSpPr>
          <a:xfrm>
            <a:off x="6467136" y="3386327"/>
            <a:ext cx="5455064" cy="3429000"/>
            <a:chOff x="6467136" y="3386327"/>
            <a:chExt cx="5455064" cy="34290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E2FC3C10-F8EC-46D7-8BA2-C8D8A012B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7136" y="3386327"/>
              <a:ext cx="5455064" cy="3429000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754EFA30-0593-4067-ADF7-9BF7E9883DAF}"/>
                </a:ext>
              </a:extLst>
            </p:cNvPr>
            <p:cNvSpPr/>
            <p:nvPr/>
          </p:nvSpPr>
          <p:spPr>
            <a:xfrm>
              <a:off x="8712939" y="6010424"/>
              <a:ext cx="257795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i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медицина</a:t>
              </a:r>
              <a:endParaRPr lang="ru-RU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3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425AD0-EA70-4AFE-AE78-BF0772212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5070" cy="685800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39E905F8-38DB-43F6-B11E-2A86DE4EA95F}"/>
              </a:ext>
            </a:extLst>
          </p:cNvPr>
          <p:cNvGrpSpPr/>
          <p:nvPr/>
        </p:nvGrpSpPr>
        <p:grpSpPr>
          <a:xfrm>
            <a:off x="6541285" y="1151789"/>
            <a:ext cx="6098390" cy="4582261"/>
            <a:chOff x="6541285" y="1151789"/>
            <a:chExt cx="5926399" cy="549519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E4B5525C-33BF-450F-BC4D-D99CEEE31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4800" y="2593731"/>
              <a:ext cx="5425831" cy="4053254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3EB3FCE1-97EA-4914-882E-1F0566C91168}"/>
                </a:ext>
              </a:extLst>
            </p:cNvPr>
            <p:cNvGrpSpPr/>
            <p:nvPr/>
          </p:nvGrpSpPr>
          <p:grpSpPr>
            <a:xfrm>
              <a:off x="6541285" y="1151789"/>
              <a:ext cx="5926399" cy="1362809"/>
              <a:chOff x="6558869" y="1441936"/>
              <a:chExt cx="5926399" cy="1362809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xmlns="" id="{6E63EA59-7156-498E-AD55-23CF646E1A2B}"/>
                  </a:ext>
                </a:extLst>
              </p:cNvPr>
              <p:cNvSpPr/>
              <p:nvPr/>
            </p:nvSpPr>
            <p:spPr>
              <a:xfrm>
                <a:off x="6963508" y="1459522"/>
                <a:ext cx="5117123" cy="134522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A43E23EF-1656-4FFC-A84A-BC8F6DE7A133}"/>
                  </a:ext>
                </a:extLst>
              </p:cNvPr>
              <p:cNvSpPr/>
              <p:nvPr/>
            </p:nvSpPr>
            <p:spPr>
              <a:xfrm>
                <a:off x="6558869" y="1441936"/>
                <a:ext cx="5926399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4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Застосування</a:t>
                </a:r>
              </a:p>
              <a:p>
                <a:pPr algn="ctr"/>
                <a:r>
                  <a:rPr lang="ru-RU" sz="24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ком</a:t>
                </a:r>
                <a:r>
                  <a:rPr lang="ru-RU" sz="24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позиційних матеріалів</a:t>
                </a:r>
              </a:p>
              <a:p>
                <a:pPr algn="ctr"/>
                <a:r>
                  <a:rPr lang="ru-RU" sz="24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для авіатехніки призводе до: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58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CBEDB6-6F6A-450F-A967-15ABA50C3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12" y="290019"/>
            <a:ext cx="1745047" cy="1586406"/>
          </a:xfrm>
          <a:prstGeom prst="rect">
            <a:avLst/>
          </a:prstGeom>
          <a:effectLst>
            <a:outerShdw blurRad="63500" dist="88900" dir="2040000" sx="103000" sy="103000" algn="ctr" rotWithShape="0">
              <a:srgbClr val="FFFF00"/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94A8DD-6770-4480-9973-BCEE14423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4933" y="290019"/>
            <a:ext cx="9807892" cy="13768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456D877-689E-4258-A1D4-0781C0DE1748}"/>
              </a:ext>
            </a:extLst>
          </p:cNvPr>
          <p:cNvSpPr/>
          <p:nvPr/>
        </p:nvSpPr>
        <p:spPr>
          <a:xfrm>
            <a:off x="3523821" y="1448485"/>
            <a:ext cx="5144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i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створена у </a:t>
            </a:r>
            <a:r>
              <a:rPr lang="en-US" sz="3600" b="1" i="1" u="sng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1968</a:t>
            </a:r>
            <a:r>
              <a:rPr lang="uk-UA" sz="3600" b="1" i="1" u="sng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році</a:t>
            </a:r>
            <a:endParaRPr lang="ru-RU" sz="3600" b="1" i="1" u="sng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97C85C-1DED-4AEF-AE12-476D4C850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652" y="290019"/>
            <a:ext cx="1279336" cy="15470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1" descr="IMG_7378">
            <a:extLst>
              <a:ext uri="{FF2B5EF4-FFF2-40B4-BE49-F238E27FC236}">
                <a16:creationId xmlns:a16="http://schemas.microsoft.com/office/drawing/2014/main" xmlns="" id="{F00433C5-9242-460A-8B1E-25D2384FF4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7" y="2125160"/>
            <a:ext cx="3630532" cy="24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 descr="IMG_7393">
            <a:extLst>
              <a:ext uri="{FF2B5EF4-FFF2-40B4-BE49-F238E27FC236}">
                <a16:creationId xmlns:a16="http://schemas.microsoft.com/office/drawing/2014/main" xmlns="" id="{85F6836D-D7D5-4384-BA2B-4860B047EE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239" y="4700742"/>
            <a:ext cx="3115109" cy="207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 descr="IMG_7374">
            <a:extLst>
              <a:ext uri="{FF2B5EF4-FFF2-40B4-BE49-F238E27FC236}">
                <a16:creationId xmlns:a16="http://schemas.microsoft.com/office/drawing/2014/main" xmlns="" id="{799B0EEE-813D-46EF-AE8B-699F570727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214" y="4700743"/>
            <a:ext cx="3115109" cy="207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 descr="IMG_7408">
            <a:extLst>
              <a:ext uri="{FF2B5EF4-FFF2-40B4-BE49-F238E27FC236}">
                <a16:creationId xmlns:a16="http://schemas.microsoft.com/office/drawing/2014/main" xmlns="" id="{56A8432D-1A64-4DB8-9996-FFA3D9F3ED9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6624" y="2094816"/>
            <a:ext cx="3780364" cy="242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493050778_1759098541499067_1543733576557218649_1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84" y="2125159"/>
            <a:ext cx="3305685" cy="24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4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3A3B123-D33B-45A2-B8DA-460AE38A62F2}"/>
              </a:ext>
            </a:extLst>
          </p:cNvPr>
          <p:cNvSpPr/>
          <p:nvPr/>
        </p:nvSpPr>
        <p:spPr>
          <a:xfrm>
            <a:off x="2737110" y="524965"/>
            <a:ext cx="6104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Ми </a:t>
            </a:r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навчимо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вас: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F8D448-531D-4DE7-9AC7-C0C2C3645403}"/>
              </a:ext>
            </a:extLst>
          </p:cNvPr>
          <p:cNvSpPr/>
          <p:nvPr/>
        </p:nvSpPr>
        <p:spPr>
          <a:xfrm>
            <a:off x="309562" y="1611851"/>
            <a:ext cx="11572875" cy="9937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uk-UA" sz="28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досліджувати структури та властивості поро</a:t>
            </a:r>
            <a:r>
              <a:rPr lang="ru-RU" sz="2800" dirty="0">
                <a:solidFill>
                  <a:srgbClr val="FFC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2800" dirty="0" err="1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шових</a:t>
            </a:r>
            <a:r>
              <a:rPr lang="uk-UA" sz="28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композиційних матеріалів;</a:t>
            </a:r>
            <a:endParaRPr lang="x-none" sz="2800" dirty="0">
              <a:solidFill>
                <a:srgbClr val="FFC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578083A-E0C7-480E-9683-E76B523C2AA2}"/>
              </a:ext>
            </a:extLst>
          </p:cNvPr>
          <p:cNvSpPr/>
          <p:nvPr/>
        </p:nvSpPr>
        <p:spPr>
          <a:xfrm>
            <a:off x="309562" y="2611976"/>
            <a:ext cx="11572875" cy="9937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uk-UA" sz="28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використовувати адитивні технології, нанотехнології та 3-d </a:t>
            </a:r>
            <a:r>
              <a:rPr lang="uk-UA" sz="2800" dirty="0" err="1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принтінгу</a:t>
            </a:r>
            <a:r>
              <a:rPr lang="uk-UA" sz="28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x-none" sz="2800" dirty="0">
              <a:solidFill>
                <a:srgbClr val="FFC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35A60F1-99BF-4566-92A7-33F451E3DF2D}"/>
              </a:ext>
            </a:extLst>
          </p:cNvPr>
          <p:cNvSpPr/>
          <p:nvPr/>
        </p:nvSpPr>
        <p:spPr>
          <a:xfrm>
            <a:off x="309561" y="3650201"/>
            <a:ext cx="11572875" cy="532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uk-UA" sz="28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розробляти технології виготовлення виробів;</a:t>
            </a:r>
            <a:endParaRPr lang="x-none" sz="2800" dirty="0">
              <a:solidFill>
                <a:srgbClr val="FFC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0038F9E-D274-4E95-976B-DB007F03E34C}"/>
              </a:ext>
            </a:extLst>
          </p:cNvPr>
          <p:cNvSpPr/>
          <p:nvPr/>
        </p:nvSpPr>
        <p:spPr>
          <a:xfrm>
            <a:off x="309560" y="4227403"/>
            <a:ext cx="11572875" cy="532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uk-UA" sz="28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проектувати обладнання та оснастку;</a:t>
            </a:r>
            <a:endParaRPr lang="x-none" sz="2800" dirty="0">
              <a:solidFill>
                <a:srgbClr val="FFC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9A05EE0-CCDB-446E-82FA-06553E67B8B6}"/>
              </a:ext>
            </a:extLst>
          </p:cNvPr>
          <p:cNvSpPr/>
          <p:nvPr/>
        </p:nvSpPr>
        <p:spPr>
          <a:xfrm>
            <a:off x="309559" y="4804605"/>
            <a:ext cx="11572875" cy="532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uk-UA" sz="28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розробляти та досліджувати матеріали;</a:t>
            </a:r>
            <a:endParaRPr lang="x-none" sz="2800" dirty="0">
              <a:solidFill>
                <a:srgbClr val="FFC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306C926-2F5A-4A2E-97E2-2DEA281D1353}"/>
              </a:ext>
            </a:extLst>
          </p:cNvPr>
          <p:cNvSpPr/>
          <p:nvPr/>
        </p:nvSpPr>
        <p:spPr>
          <a:xfrm>
            <a:off x="309558" y="5337380"/>
            <a:ext cx="11572875" cy="532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uk-UA" sz="28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здійснювати діагностику та дефектоскопію;</a:t>
            </a:r>
            <a:endParaRPr lang="x-none" sz="2800" dirty="0">
              <a:solidFill>
                <a:srgbClr val="FFC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E1BCD2D-FFAB-4A17-867C-DCA3254AF074}"/>
              </a:ext>
            </a:extLst>
          </p:cNvPr>
          <p:cNvSpPr/>
          <p:nvPr/>
        </p:nvSpPr>
        <p:spPr>
          <a:xfrm>
            <a:off x="309558" y="5923859"/>
            <a:ext cx="11572875" cy="532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uk-UA" sz="28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наносити покриття різноманітного призначення.</a:t>
            </a:r>
            <a:endParaRPr lang="x-none" sz="2800" dirty="0">
              <a:solidFill>
                <a:srgbClr val="FFC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3A3B123-D33B-45A2-B8DA-460AE38A62F2}"/>
              </a:ext>
            </a:extLst>
          </p:cNvPr>
          <p:cNvSpPr/>
          <p:nvPr/>
        </p:nvSpPr>
        <p:spPr>
          <a:xfrm>
            <a:off x="-214813" y="524965"/>
            <a:ext cx="12008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 нас </a:t>
            </a: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можна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поступити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на </a:t>
            </a: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базі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F8D448-531D-4DE7-9AC7-C0C2C3645403}"/>
              </a:ext>
            </a:extLst>
          </p:cNvPr>
          <p:cNvSpPr/>
          <p:nvPr/>
        </p:nvSpPr>
        <p:spPr>
          <a:xfrm>
            <a:off x="220728" y="1611851"/>
            <a:ext cx="11572875" cy="532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Повної загальної середньої освіти;</a:t>
            </a:r>
            <a:endParaRPr lang="x-none" sz="2800" dirty="0">
              <a:solidFill>
                <a:srgbClr val="FFC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578083A-E0C7-480E-9683-E76B523C2AA2}"/>
              </a:ext>
            </a:extLst>
          </p:cNvPr>
          <p:cNvSpPr/>
          <p:nvPr/>
        </p:nvSpPr>
        <p:spPr>
          <a:xfrm>
            <a:off x="408295" y="2076048"/>
            <a:ext cx="11572875" cy="532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Молодшого бакалавру;</a:t>
            </a:r>
            <a:endParaRPr lang="x-none" sz="2800" dirty="0">
              <a:solidFill>
                <a:srgbClr val="FFC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35A60F1-99BF-4566-92A7-33F451E3DF2D}"/>
              </a:ext>
            </a:extLst>
          </p:cNvPr>
          <p:cNvSpPr/>
          <p:nvPr/>
        </p:nvSpPr>
        <p:spPr>
          <a:xfrm>
            <a:off x="762849" y="2622938"/>
            <a:ext cx="11572875" cy="532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Молодшого спеціалісту;</a:t>
            </a:r>
            <a:endParaRPr lang="x-none" sz="2800" dirty="0">
              <a:solidFill>
                <a:srgbClr val="FFC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0038F9E-D274-4E95-976B-DB007F03E34C}"/>
              </a:ext>
            </a:extLst>
          </p:cNvPr>
          <p:cNvSpPr/>
          <p:nvPr/>
        </p:nvSpPr>
        <p:spPr>
          <a:xfrm>
            <a:off x="1127312" y="3154807"/>
            <a:ext cx="11572875" cy="532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Диплому магістра чи спеціаліста.</a:t>
            </a:r>
            <a:endParaRPr lang="x-none" sz="2800" dirty="0">
              <a:solidFill>
                <a:srgbClr val="FFC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306C926-2F5A-4A2E-97E2-2DEA281D1353}"/>
              </a:ext>
            </a:extLst>
          </p:cNvPr>
          <p:cNvSpPr/>
          <p:nvPr/>
        </p:nvSpPr>
        <p:spPr>
          <a:xfrm>
            <a:off x="309558" y="3958288"/>
            <a:ext cx="11572875" cy="14754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базі ПЗСО або молодшого бакалавра чи молодшого спеціаліста абітурієнти поступають за результатами НМТ;</a:t>
            </a:r>
            <a:endParaRPr lang="x-none" sz="2800" dirty="0">
              <a:solidFill>
                <a:srgbClr val="FFC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E1BCD2D-FFAB-4A17-867C-DCA3254AF074}"/>
              </a:ext>
            </a:extLst>
          </p:cNvPr>
          <p:cNvSpPr/>
          <p:nvPr/>
        </p:nvSpPr>
        <p:spPr>
          <a:xfrm>
            <a:off x="309558" y="5587797"/>
            <a:ext cx="11572875" cy="1014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uk-UA" sz="2800" dirty="0" smtClean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базі диплому магістра чи спеціаліста абітурієнти здають іспити в університеті.</a:t>
            </a:r>
            <a:endParaRPr lang="x-none" sz="2800" dirty="0">
              <a:solidFill>
                <a:srgbClr val="FFC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8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|1.7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200</Words>
  <Application>Microsoft Office PowerPoint</Application>
  <PresentationFormat>Произвольный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Презентация PowerPoint</vt:lpstr>
      <vt:lpstr>СТАЛІ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Akimov</dc:creator>
  <cp:lastModifiedBy>user</cp:lastModifiedBy>
  <cp:revision>59</cp:revision>
  <dcterms:created xsi:type="dcterms:W3CDTF">2020-02-05T10:01:28Z</dcterms:created>
  <dcterms:modified xsi:type="dcterms:W3CDTF">2025-06-17T11:22:34Z</dcterms:modified>
</cp:coreProperties>
</file>